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0413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517B"/>
    <a:srgbClr val="033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468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77534-7154-4D63-8AAA-343871B2E292}" type="datetimeFigureOut">
              <a:rPr lang="zh-CN" altLang="en-US" smtClean="0"/>
              <a:t>2022/4/6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58C06-E8D5-4BF2-8A8A-2270599C0D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6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750714"/>
            <a:ext cx="12190413" cy="6107286"/>
          </a:xfrm>
          <a:prstGeom prst="rect">
            <a:avLst/>
          </a:prstGeom>
          <a:gradFill>
            <a:gsLst>
              <a:gs pos="0">
                <a:schemeClr val="bg1"/>
              </a:gs>
              <a:gs pos="37000">
                <a:schemeClr val="bg1">
                  <a:alpha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50" y="116632"/>
            <a:ext cx="10971372" cy="562074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23"/>
          <p:cNvSpPr>
            <a:spLocks noGrp="1"/>
          </p:cNvSpPr>
          <p:nvPr>
            <p:ph type="title"/>
          </p:nvPr>
        </p:nvSpPr>
        <p:spPr>
          <a:xfrm>
            <a:off x="406575" y="95779"/>
            <a:ext cx="10971372" cy="562074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案例名称：</a:t>
            </a:r>
            <a:r>
              <a:rPr lang="en-US" altLang="zh-CN" sz="2400" dirty="0"/>
              <a:t>24</a:t>
            </a:r>
            <a:r>
              <a:rPr lang="zh-CN" altLang="en-US" sz="2400" dirty="0"/>
              <a:t>号字，微软雅黑 加粗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210C2DC-1A90-41DB-B700-4482AC89CB62}"/>
              </a:ext>
            </a:extLst>
          </p:cNvPr>
          <p:cNvSpPr/>
          <p:nvPr/>
        </p:nvSpPr>
        <p:spPr>
          <a:xfrm>
            <a:off x="324009" y="95779"/>
            <a:ext cx="82566" cy="56207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5400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endParaRPr lang="zh-CN" altLang="zh-CN" sz="2160" dirty="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2C56968-6E0C-476D-B3EB-B1E8E84EA8C7}"/>
              </a:ext>
            </a:extLst>
          </p:cNvPr>
          <p:cNvSpPr txBox="1"/>
          <p:nvPr/>
        </p:nvSpPr>
        <p:spPr>
          <a:xfrm>
            <a:off x="10423531" y="116046"/>
            <a:ext cx="1766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latin typeface="楷体" panose="02010609060101010101" charset="-122"/>
                <a:ea typeface="楷体" panose="02010609060101010101" charset="-122"/>
              </a:rPr>
              <a:t>大连海洋大学在线教学优秀典型案例</a:t>
            </a:r>
          </a:p>
        </p:txBody>
      </p:sp>
      <p:sp>
        <p:nvSpPr>
          <p:cNvPr id="7" name="TextBox 24">
            <a:extLst>
              <a:ext uri="{FF2B5EF4-FFF2-40B4-BE49-F238E27FC236}">
                <a16:creationId xmlns:a16="http://schemas.microsoft.com/office/drawing/2014/main" id="{C43859FC-3738-4131-94C9-32A80ED2CA20}"/>
              </a:ext>
            </a:extLst>
          </p:cNvPr>
          <p:cNvSpPr txBox="1"/>
          <p:nvPr/>
        </p:nvSpPr>
        <p:spPr>
          <a:xfrm>
            <a:off x="423748" y="2905694"/>
            <a:ext cx="2606675" cy="3663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121908" tIns="60954" rIns="121908" bIns="60954" rtlCol="0">
            <a:spAutoFit/>
          </a:bodyPr>
          <a:lstStyle/>
          <a:p>
            <a:pPr algn="ctr"/>
            <a:r>
              <a:rPr lang="zh-CN" altLang="en-US" sz="1600" b="1" dirty="0">
                <a:ln w="0"/>
                <a:solidFill>
                  <a:schemeClr val="bg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姓名，学院，职称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58852F7-1C1A-4786-8C9B-97F9FC3AC102}"/>
              </a:ext>
            </a:extLst>
          </p:cNvPr>
          <p:cNvSpPr txBox="1"/>
          <p:nvPr/>
        </p:nvSpPr>
        <p:spPr>
          <a:xfrm>
            <a:off x="3672886" y="1368645"/>
            <a:ext cx="5144135" cy="6136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正文</a:t>
            </a:r>
            <a:endParaRPr lang="en-US" altLang="zh-CN" sz="1200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微软雅黑，不加粗，</a:t>
            </a: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10-12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号字，两端对齐</a:t>
            </a:r>
            <a:endParaRPr lang="zh-CN" altLang="en-US" sz="1200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BCEF246-275E-48A7-80C3-DCF6D98578B4}"/>
              </a:ext>
            </a:extLst>
          </p:cNvPr>
          <p:cNvSpPr txBox="1"/>
          <p:nvPr/>
        </p:nvSpPr>
        <p:spPr>
          <a:xfrm>
            <a:off x="3627024" y="936481"/>
            <a:ext cx="28613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教学实施</a:t>
            </a:r>
            <a:r>
              <a:rPr lang="en-US" altLang="zh-CN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  <a:endParaRPr lang="zh-CN" altLang="en-US" sz="14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49B1677-7398-4B48-9FBA-B9E6C71DC670}"/>
              </a:ext>
            </a:extLst>
          </p:cNvPr>
          <p:cNvSpPr txBox="1"/>
          <p:nvPr/>
        </p:nvSpPr>
        <p:spPr>
          <a:xfrm>
            <a:off x="3651663" y="2663691"/>
            <a:ext cx="5144135" cy="6136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正文</a:t>
            </a:r>
            <a:endParaRPr lang="en-US" altLang="zh-CN" sz="1200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微软雅黑，不加粗，</a:t>
            </a: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10-12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号字，两端对齐</a:t>
            </a:r>
            <a:endParaRPr lang="zh-CN" altLang="en-US" sz="120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92CBBB2-1F42-495F-A13A-BF23C678DA7A}"/>
              </a:ext>
            </a:extLst>
          </p:cNvPr>
          <p:cNvSpPr txBox="1"/>
          <p:nvPr/>
        </p:nvSpPr>
        <p:spPr>
          <a:xfrm>
            <a:off x="3627024" y="3502824"/>
            <a:ext cx="28613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教学成效</a:t>
            </a:r>
            <a:r>
              <a:rPr lang="en-US" altLang="zh-CN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  <a:endParaRPr lang="zh-CN" altLang="en-US" sz="14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D8D0E48-B815-4C2D-BC49-ABD689054611}"/>
              </a:ext>
            </a:extLst>
          </p:cNvPr>
          <p:cNvSpPr txBox="1"/>
          <p:nvPr/>
        </p:nvSpPr>
        <p:spPr>
          <a:xfrm>
            <a:off x="3627024" y="2339355"/>
            <a:ext cx="28613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特色创新</a:t>
            </a:r>
            <a:r>
              <a:rPr lang="en-US" altLang="zh-CN" sz="14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  <a:endParaRPr lang="zh-CN" altLang="en-US" sz="14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B789E4A-0A05-402A-93D8-1844B7688D9D}"/>
              </a:ext>
            </a:extLst>
          </p:cNvPr>
          <p:cNvSpPr txBox="1"/>
          <p:nvPr/>
        </p:nvSpPr>
        <p:spPr>
          <a:xfrm>
            <a:off x="3693384" y="3918593"/>
            <a:ext cx="5144135" cy="6136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正文</a:t>
            </a:r>
            <a:endParaRPr lang="en-US" altLang="zh-CN" sz="1200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微软雅黑，不加粗，</a:t>
            </a:r>
            <a:r>
              <a:rPr lang="en-US" altLang="zh-CN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10-12</a:t>
            </a:r>
            <a:r>
              <a:rPr lang="zh-CN" altLang="en-US" sz="1200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号字，两端对齐</a:t>
            </a:r>
            <a:endParaRPr lang="zh-CN" altLang="en-US" sz="1200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流程图: 过程 15">
            <a:extLst>
              <a:ext uri="{FF2B5EF4-FFF2-40B4-BE49-F238E27FC236}">
                <a16:creationId xmlns:a16="http://schemas.microsoft.com/office/drawing/2014/main" id="{9B9351FB-CD91-4259-9FAB-64E611A00B28}"/>
              </a:ext>
            </a:extLst>
          </p:cNvPr>
          <p:cNvSpPr/>
          <p:nvPr/>
        </p:nvSpPr>
        <p:spPr>
          <a:xfrm>
            <a:off x="466383" y="1020822"/>
            <a:ext cx="2607310" cy="177673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3C7D0F1-3C03-438C-B127-7E7E4D08B539}"/>
              </a:ext>
            </a:extLst>
          </p:cNvPr>
          <p:cNvSpPr txBox="1"/>
          <p:nvPr/>
        </p:nvSpPr>
        <p:spPr>
          <a:xfrm>
            <a:off x="638149" y="1448799"/>
            <a:ext cx="226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负责人照片</a:t>
            </a:r>
            <a:endParaRPr lang="en-US" altLang="zh-CN" sz="16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16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或上课照片</a:t>
            </a:r>
            <a:endParaRPr lang="en-US" altLang="zh-CN" sz="16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16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或形象照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29FEED3-24A1-4FBA-9140-47A845807214}"/>
              </a:ext>
            </a:extLst>
          </p:cNvPr>
          <p:cNvSpPr txBox="1"/>
          <p:nvPr/>
        </p:nvSpPr>
        <p:spPr>
          <a:xfrm>
            <a:off x="7607374" y="4818933"/>
            <a:ext cx="39096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其他布局可根据实际情况调整，重点围绕线上线下实质等效、在线教学助力智慧教学改革等方面，阐述在线教学设计、教学方法、教学组织与管理手段、教学评价等内容，突出特色及创新之处，请注意图文配比及内容比例分布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201BE4D-1A6E-4E04-8662-8C1A8AF4933F}"/>
              </a:ext>
            </a:extLst>
          </p:cNvPr>
          <p:cNvSpPr txBox="1"/>
          <p:nvPr/>
        </p:nvSpPr>
        <p:spPr>
          <a:xfrm>
            <a:off x="673405" y="3705132"/>
            <a:ext cx="2059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主题词</a:t>
            </a:r>
            <a:endParaRPr lang="en-US" altLang="zh-CN" b="1" dirty="0">
              <a:solidFill>
                <a:schemeClr val="accent6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endParaRPr lang="en-US" altLang="zh-CN" b="1" dirty="0">
              <a:solidFill>
                <a:schemeClr val="accent6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一句话心得</a:t>
            </a:r>
            <a:endParaRPr lang="en-US" altLang="zh-CN" b="1" dirty="0">
              <a:solidFill>
                <a:schemeClr val="accent6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（字数</a:t>
            </a:r>
            <a:r>
              <a:rPr lang="en-US" altLang="zh-CN" b="1" dirty="0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80</a:t>
            </a:r>
            <a:r>
              <a:rPr lang="zh-CN" altLang="en-US" b="1" dirty="0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字内</a:t>
            </a:r>
            <a:r>
              <a:rPr lang="zh-CN" altLang="en-US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96D1AE5-C6B1-4BF2-A5DE-CF175BD7F7CE}"/>
              </a:ext>
            </a:extLst>
          </p:cNvPr>
          <p:cNvSpPr txBox="1"/>
          <p:nvPr/>
        </p:nvSpPr>
        <p:spPr>
          <a:xfrm>
            <a:off x="286534" y="5475609"/>
            <a:ext cx="28613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课程名称</a:t>
            </a:r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</a:p>
          <a:p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授课班级</a:t>
            </a:r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</a:p>
          <a:p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在线教学平台</a:t>
            </a:r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</a:p>
          <a:p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[</a:t>
            </a:r>
            <a:r>
              <a:rPr lang="zh-CN" altLang="en-US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在线教学方式</a:t>
            </a:r>
            <a:r>
              <a:rPr lang="en-US" altLang="zh-CN" sz="1200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]</a:t>
            </a:r>
          </a:p>
          <a:p>
            <a:endParaRPr lang="en-US" altLang="zh-CN" sz="12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12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12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12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200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9161D8F-2BD0-4BFF-93AA-AFDD2030037E}"/>
              </a:ext>
            </a:extLst>
          </p:cNvPr>
          <p:cNvSpPr/>
          <p:nvPr/>
        </p:nvSpPr>
        <p:spPr>
          <a:xfrm>
            <a:off x="3413973" y="1020822"/>
            <a:ext cx="36000" cy="533195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 anchorCtr="0"/>
          <a:lstStyle/>
          <a:p>
            <a:pPr algn="ctr">
              <a:buFont typeface="Arial" panose="020B0604020202020204" pitchFamily="34" charset="0"/>
            </a:pPr>
            <a:endParaRPr lang="zh-CN" altLang="zh-CN" sz="2160" dirty="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79453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b37a6e2626b724bcde8faff0e12eadbfbdf24"/>
</p:tagLst>
</file>

<file path=ppt/theme/theme1.xml><?xml version="1.0" encoding="utf-8"?>
<a:theme xmlns:a="http://schemas.openxmlformats.org/drawingml/2006/main" name="Office 主题">
  <a:themeElements>
    <a:clrScheme name="自定义 2392">
      <a:dk1>
        <a:sysClr val="windowText" lastClr="000000"/>
      </a:dk1>
      <a:lt1>
        <a:sysClr val="window" lastClr="FFFFFF"/>
      </a:lt1>
      <a:dk2>
        <a:srgbClr val="03385D"/>
      </a:dk2>
      <a:lt2>
        <a:srgbClr val="06517B"/>
      </a:lt2>
      <a:accent1>
        <a:srgbClr val="06517B"/>
      </a:accent1>
      <a:accent2>
        <a:srgbClr val="03385D"/>
      </a:accent2>
      <a:accent3>
        <a:srgbClr val="06517B"/>
      </a:accent3>
      <a:accent4>
        <a:srgbClr val="03385D"/>
      </a:accent4>
      <a:accent5>
        <a:srgbClr val="06517B"/>
      </a:accent5>
      <a:accent6>
        <a:srgbClr val="03385D"/>
      </a:accent6>
      <a:hlink>
        <a:srgbClr val="0000FF"/>
      </a:hlink>
      <a:folHlink>
        <a:srgbClr val="80008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185</Words>
  <Application>Microsoft Office PowerPoint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华文新魏</vt:lpstr>
      <vt:lpstr>楷体</vt:lpstr>
      <vt:lpstr>宋体</vt:lpstr>
      <vt:lpstr>微软雅黑</vt:lpstr>
      <vt:lpstr>Arial</vt:lpstr>
      <vt:lpstr>Calibri</vt:lpstr>
      <vt:lpstr>Office 主题</vt:lpstr>
      <vt:lpstr>案例名称：24号字，微软雅黑 加粗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dc:description>http://www.ypppt.com/</dc:description>
  <cp:lastModifiedBy>am</cp:lastModifiedBy>
  <cp:revision>49</cp:revision>
  <dcterms:created xsi:type="dcterms:W3CDTF">2016-05-08T11:31:30Z</dcterms:created>
  <dcterms:modified xsi:type="dcterms:W3CDTF">2022-04-06T02:40:51Z</dcterms:modified>
</cp:coreProperties>
</file>